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F0B9E-2DC2-4E5F-94A0-0B031CDAAC14}" type="datetimeFigureOut">
              <a:rPr lang="en-US" smtClean="0"/>
              <a:pPr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E858D-D216-43FA-877A-19AE27F00C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http://twoscenarios.typepad.com/photos/uncategorized/2007/04/12/045161679001a34bgt9fqiaqy3_sclzzzz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438398"/>
            <a:ext cx="4419600" cy="4419602"/>
          </a:xfrm>
          <a:prstGeom prst="rect">
            <a:avLst/>
          </a:prstGeom>
          <a:noFill/>
        </p:spPr>
      </p:pic>
      <p:pic>
        <p:nvPicPr>
          <p:cNvPr id="1030" name="Picture 6" descr="http://t3.gstatic.com/images?q=tbn:y9Z3SjIbB4SIAM:http://www.fortunealley.com/files/imagecache/product_view/files/ims/the-prince.jp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0"/>
            <a:ext cx="2667000" cy="3560582"/>
          </a:xfrm>
          <a:prstGeom prst="rect">
            <a:avLst/>
          </a:prstGeom>
          <a:noFill/>
        </p:spPr>
      </p:pic>
      <p:pic>
        <p:nvPicPr>
          <p:cNvPr id="1032" name="Picture 8" descr="http://t2.gstatic.com/images?q=tbn:2Ot6HnwDrytw3M:http://images.borders.com.au/images/bau/97814027/9781402755033/0/0/plain/machiavellis-the-prince-bold-faced-principles-on-tactics-power-and-politics.jpg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599234"/>
            <a:ext cx="2286000" cy="3258766"/>
          </a:xfrm>
          <a:prstGeom prst="rect">
            <a:avLst/>
          </a:prstGeom>
          <a:noFill/>
        </p:spPr>
      </p:pic>
      <p:pic>
        <p:nvPicPr>
          <p:cNvPr id="9" name="Picture 2" descr="http://t1.gstatic.com/images?q=tbn:Ck8Nwuigan6EUM:http://informedvote.ca/wp-content/uploads/2010/02/The-Prince.jpg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28600"/>
            <a:ext cx="3019388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/>
          </a:bodyPr>
          <a:lstStyle/>
          <a:p>
            <a:r>
              <a:rPr lang="en-US" dirty="0" smtClean="0"/>
              <a:t>Machiavelli</a:t>
            </a:r>
          </a:p>
          <a:p>
            <a:pPr lvl="1"/>
            <a:r>
              <a:rPr lang="en-US" dirty="0" smtClean="0"/>
              <a:t>1469-1519.  Humanist. Republican (</a:t>
            </a:r>
            <a:r>
              <a:rPr lang="en-US" i="1" dirty="0" smtClean="0"/>
              <a:t>The Discourses</a:t>
            </a:r>
            <a:r>
              <a:rPr lang="en-US" dirty="0" smtClean="0"/>
              <a:t>). Historian. Political scientist. Government official</a:t>
            </a:r>
          </a:p>
          <a:p>
            <a:r>
              <a:rPr lang="en-US" dirty="0" smtClean="0"/>
              <a:t>Historical Context</a:t>
            </a:r>
          </a:p>
          <a:p>
            <a:pPr lvl="1"/>
            <a:r>
              <a:rPr lang="en-US" dirty="0" smtClean="0"/>
              <a:t>Unstable, Renaissance-era Florence, Italy, and Europe. 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Gift for Lorenzo Medici. Solidify and Unify Italy</a:t>
            </a:r>
          </a:p>
          <a:p>
            <a:r>
              <a:rPr lang="en-US" dirty="0" smtClean="0"/>
              <a:t>Reputation and Use</a:t>
            </a:r>
          </a:p>
          <a:p>
            <a:pPr lvl="1"/>
            <a:r>
              <a:rPr lang="en-US" dirty="0" smtClean="0"/>
              <a:t>Dictatorial readers.  Nationalism.  Unification. </a:t>
            </a:r>
            <a:r>
              <a:rPr lang="en-US" dirty="0"/>
              <a:t> </a:t>
            </a:r>
            <a:r>
              <a:rPr lang="en-US" dirty="0" smtClean="0"/>
              <a:t>Strength.  </a:t>
            </a:r>
            <a:r>
              <a:rPr lang="en-US" i="1" dirty="0" err="1" smtClean="0"/>
              <a:t>Realpolitik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0" y="5334000"/>
            <a:ext cx="2438400" cy="7921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	Lorenzo the Magnificent</a:t>
            </a:r>
            <a:endParaRPr lang="en-US" dirty="0"/>
          </a:p>
        </p:txBody>
      </p:sp>
      <p:pic>
        <p:nvPicPr>
          <p:cNvPr id="4098" name="Picture 2" descr="http://www.wwnorton.com/college/history/ralph/ralimage/map18i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6082453" cy="6096000"/>
          </a:xfrm>
          <a:prstGeom prst="rect">
            <a:avLst/>
          </a:prstGeom>
          <a:noFill/>
        </p:spPr>
      </p:pic>
      <p:pic>
        <p:nvPicPr>
          <p:cNvPr id="4100" name="Picture 4" descr="http://t2.gstatic.com/images?q=tbn:dbFOTOhHY0Sx_M:http://artorg.info/wp-content/files/demedici.jp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411" y="1066800"/>
            <a:ext cx="3059589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Italian War of 1551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http://www.wikiwak.com/image/Scannagallo+Vasar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942" y="1219200"/>
            <a:ext cx="9194404" cy="541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 3 – How to Colonize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P.8 - 2</a:t>
            </a:r>
            <a:r>
              <a:rPr lang="en-US" baseline="30000" dirty="0" smtClean="0"/>
              <a:t>nd</a:t>
            </a:r>
            <a:r>
              <a:rPr lang="en-US" dirty="0" smtClean="0"/>
              <a:t> paragraph  “Thus you find enemies</a:t>
            </a:r>
            <a:r>
              <a:rPr lang="en-US" dirty="0" smtClean="0"/>
              <a:t>…”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How might a leader gain the favor of a foreign province?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P</a:t>
            </a:r>
            <a:r>
              <a:rPr lang="en-US" dirty="0" smtClean="0"/>
              <a:t>. 10 – 1</a:t>
            </a:r>
            <a:r>
              <a:rPr lang="en-US" baseline="30000" dirty="0" smtClean="0"/>
              <a:t>st</a:t>
            </a:r>
            <a:r>
              <a:rPr lang="en-US" dirty="0" smtClean="0"/>
              <a:t> paragraph “But when dominions</a:t>
            </a:r>
            <a:r>
              <a:rPr lang="en-US" dirty="0" smtClean="0"/>
              <a:t>…”</a:t>
            </a:r>
            <a:endParaRPr lang="en-US" dirty="0" smtClean="0"/>
          </a:p>
          <a:p>
            <a:r>
              <a:rPr lang="en-US" dirty="0" smtClean="0"/>
              <a:t>P. 12 – 1</a:t>
            </a:r>
            <a:r>
              <a:rPr lang="en-US" baseline="30000" dirty="0" smtClean="0"/>
              <a:t>st</a:t>
            </a:r>
            <a:r>
              <a:rPr lang="en-US" dirty="0" smtClean="0"/>
              <a:t> paragraph “The Romans…”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How is this an example of political science?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Ch.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“despoil” – plunder, sack, lay waste</a:t>
            </a:r>
          </a:p>
          <a:p>
            <a:r>
              <a:rPr lang="en-US" dirty="0"/>
              <a:t> </a:t>
            </a:r>
            <a:r>
              <a:rPr lang="en-US" dirty="0" smtClean="0"/>
              <a:t>p. 21 - “When those states</a:t>
            </a:r>
            <a:r>
              <a:rPr lang="en-US" dirty="0" smtClean="0"/>
              <a:t>…”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Which of the 3 do you think is the best route?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P. 22 – 3</a:t>
            </a:r>
            <a:r>
              <a:rPr lang="en-US" baseline="30000" dirty="0" smtClean="0"/>
              <a:t>rd</a:t>
            </a:r>
            <a:r>
              <a:rPr lang="en-US" dirty="0" smtClean="0"/>
              <a:t> line “And whoever…” to the end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What effect would this have on future readers?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Ch.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P. 23 “Let no one marvel…”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Who are “the most excellent” for you?</a:t>
            </a:r>
          </a:p>
          <a:p>
            <a:r>
              <a:rPr lang="en-US" dirty="0" smtClean="0"/>
              <a:t>P. 24 4</a:t>
            </a:r>
            <a:r>
              <a:rPr lang="en-US" baseline="30000" dirty="0" smtClean="0"/>
              <a:t>th</a:t>
            </a:r>
            <a:r>
              <a:rPr lang="en-US" dirty="0" smtClean="0"/>
              <a:t> line.  “But to come to those…”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Do you agree?</a:t>
            </a:r>
          </a:p>
          <a:p>
            <a:r>
              <a:rPr lang="en-US" dirty="0" smtClean="0"/>
              <a:t>P. 25. line 8. “It must be…”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What does this mean?</a:t>
            </a:r>
          </a:p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line from bottom, “Thus it comes…”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What do you think about this line?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Ch. 7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867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P. 27 “Those who rise…”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What is this saying? 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What are the disadvantages of a “fortunate” leader?</a:t>
            </a:r>
          </a:p>
          <a:p>
            <a:r>
              <a:rPr lang="en-US" dirty="0" smtClean="0"/>
              <a:t>“They neither know how to…”</a:t>
            </a:r>
          </a:p>
          <a:p>
            <a:r>
              <a:rPr lang="en-US" dirty="0" smtClean="0"/>
              <a:t>P. 28 – Introduces </a:t>
            </a:r>
            <a:r>
              <a:rPr lang="en-US" dirty="0" err="1" smtClean="0"/>
              <a:t>Cesare</a:t>
            </a:r>
            <a:r>
              <a:rPr lang="en-US" dirty="0" smtClean="0"/>
              <a:t> </a:t>
            </a:r>
            <a:r>
              <a:rPr lang="en-US" dirty="0" err="1" smtClean="0"/>
              <a:t>Borgio</a:t>
            </a:r>
            <a:r>
              <a:rPr lang="en-US" dirty="0" smtClean="0"/>
              <a:t>, the model leader for Machiavelli.  Let’s look at why:</a:t>
            </a:r>
          </a:p>
          <a:p>
            <a:r>
              <a:rPr lang="en-US" dirty="0" smtClean="0"/>
              <a:t>P.29 8</a:t>
            </a:r>
            <a:r>
              <a:rPr lang="en-US" baseline="30000" dirty="0" smtClean="0"/>
              <a:t>th</a:t>
            </a:r>
            <a:r>
              <a:rPr lang="en-US" dirty="0" smtClean="0"/>
              <a:t> line “It was, therefore, necessary…”</a:t>
            </a:r>
          </a:p>
          <a:p>
            <a:r>
              <a:rPr lang="en-US" dirty="0" smtClean="0"/>
              <a:t>P. 30  “The first thing…”</a:t>
            </a:r>
          </a:p>
          <a:p>
            <a:r>
              <a:rPr lang="en-US" dirty="0" smtClean="0"/>
              <a:t>P. 30 4</a:t>
            </a:r>
            <a:r>
              <a:rPr lang="en-US" baseline="30000" dirty="0" smtClean="0"/>
              <a:t>th</a:t>
            </a:r>
            <a:r>
              <a:rPr lang="en-US" dirty="0" smtClean="0"/>
              <a:t> line from bottom “When he took…”</a:t>
            </a:r>
          </a:p>
          <a:p>
            <a:r>
              <a:rPr lang="en-US" dirty="0" smtClean="0"/>
              <a:t>P. 31 middle “he resolved to show…”</a:t>
            </a:r>
          </a:p>
          <a:p>
            <a:r>
              <a:rPr lang="en-US" dirty="0" smtClean="0"/>
              <a:t>P. 33 last paragraph “Reviewing thus…”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350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Background</vt:lpstr>
      <vt:lpstr>Slide 3</vt:lpstr>
      <vt:lpstr>The Italian War of 1551</vt:lpstr>
      <vt:lpstr>Ch 3 – How to Colonize</vt:lpstr>
      <vt:lpstr>Ch. 5</vt:lpstr>
      <vt:lpstr>Ch. 6</vt:lpstr>
      <vt:lpstr>Ch. 7 </vt:lpstr>
    </vt:vector>
  </TitlesOfParts>
  <Company>Ransom Everglades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jrosenfels</dc:creator>
  <cp:lastModifiedBy>jrosenfels</cp:lastModifiedBy>
  <cp:revision>15</cp:revision>
  <dcterms:created xsi:type="dcterms:W3CDTF">2010-09-14T19:03:14Z</dcterms:created>
  <dcterms:modified xsi:type="dcterms:W3CDTF">2010-09-15T13:07:39Z</dcterms:modified>
</cp:coreProperties>
</file>